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7"/>
  </p:notesMasterIdLst>
  <p:sldIdLst>
    <p:sldId id="279" r:id="rId2"/>
    <p:sldId id="280" r:id="rId3"/>
    <p:sldId id="286" r:id="rId4"/>
    <p:sldId id="281" r:id="rId5"/>
    <p:sldId id="282" r:id="rId6"/>
    <p:sldId id="283" r:id="rId7"/>
    <p:sldId id="284" r:id="rId8"/>
    <p:sldId id="285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13322300" cy="74676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H SarabunPSK" panose="020B0500040200020003" pitchFamily="34" charset="-34"/>
      <p:regular r:id="rId22"/>
      <p:bold r:id="rId23"/>
      <p:italic r:id="rId24"/>
      <p:boldItalic r:id="rId25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FF"/>
    <a:srgbClr val="00CCFF"/>
    <a:srgbClr val="FFFF99"/>
    <a:srgbClr val="FFFF00"/>
    <a:srgbClr val="A2E2C2"/>
    <a:srgbClr val="FFFFFB"/>
    <a:srgbClr val="FFFFF3"/>
    <a:srgbClr val="86E7FA"/>
    <a:srgbClr val="B3E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43" autoAdjust="0"/>
  </p:normalViewPr>
  <p:slideViewPr>
    <p:cSldViewPr snapToGrid="0" showGuides="1">
      <p:cViewPr varScale="1">
        <p:scale>
          <a:sx n="66" d="100"/>
          <a:sy n="66" d="100"/>
        </p:scale>
        <p:origin x="642" y="78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1EE71-F37F-4AE2-B385-0E95EEF4F216}" type="datetimeFigureOut">
              <a:rPr lang="th-TH" smtClean="0"/>
              <a:t>06/07/64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1475" y="685800"/>
            <a:ext cx="611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D23AC-BB6B-4706-996A-148A9984417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78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60CA-E009-4FA6-95A4-56CBF26C3E53}" type="datetime1">
              <a:rPr lang="th-TH" smtClean="0"/>
              <a:t>06/07/64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165D-2F79-47A2-99E6-9D0E90575134}" type="datetime1">
              <a:rPr lang="th-TH" smtClean="0"/>
              <a:t>06/07/64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287B-A7B1-4599-8E6D-1C86D7A087C6}" type="datetime1">
              <a:rPr lang="th-TH" smtClean="0"/>
              <a:t>06/07/64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7B5E-A489-411B-81AA-0130CF1D5343}" type="datetime1">
              <a:rPr lang="th-TH" smtClean="0"/>
              <a:t>06/07/64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D59EC-513C-45FB-9359-48FDBA187A4D}" type="datetime1">
              <a:rPr lang="th-TH" smtClean="0"/>
              <a:t>06/07/64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628E3-DEE2-4500-B2D9-A13A77B6CA60}" type="datetime1">
              <a:rPr lang="th-TH" smtClean="0"/>
              <a:t>06/07/64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5F39-333F-4E7E-85FA-BEC7CA0F528F}" type="datetime1">
              <a:rPr lang="th-TH" smtClean="0"/>
              <a:t>06/07/64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D6450-F75F-42BA-9235-043616006C11}" type="datetime1">
              <a:rPr lang="th-TH" smtClean="0"/>
              <a:t>06/07/64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88663-AAFE-41A4-8BF2-5077B1F6EA3C}" type="datetime1">
              <a:rPr lang="th-TH" smtClean="0"/>
              <a:t>06/07/64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C67E-E4F2-42F6-B9F5-0395DE22142E}" type="datetime1">
              <a:rPr lang="th-TH" smtClean="0"/>
              <a:t>06/07/64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D5E2D-534A-46B2-B8E2-1A48239CE867}" type="datetime1">
              <a:rPr lang="th-TH" smtClean="0"/>
              <a:t>06/07/64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90CC-60D7-45F2-9579-F466F1583C51}" type="datetime1">
              <a:rPr lang="th-TH" smtClean="0"/>
              <a:t>06/07/64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2" y="2662551"/>
            <a:ext cx="10093024" cy="3770976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ย่อมาจาก “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Service”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หรือเรียกว่า “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On Demand Software”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คือรูปแบบการให้บริการ ซอฟต์แวร์ผ่านทางอินเทอร์เน็ต คล้ายกับการเช่าใช้ เพียงแค่ผู้ซื้อจ่ายค่าซอฟต์แวร์ตามลักษณะการใช้งาน ที่ต้องการ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Pay-as-you-go)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เช่น ตามจำนวนผู้ใช้และตามระยะเวลาที่ต้องการใช้ เพียงเท่านี้ผู้ซื้อ ก็สามารถเข้าใช้งานซอฟต์แวร์นั้น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ๆ ได้ทันทีผ่านทาง เว็บเบราเซอร์ โดยที่ไม่ต้องติดตั้ง โปรแกรมลงเครื่องเหมือนการซื้อซอฟต์แวร์แบบเดิมที่เป็น ลักษณะการซื้อแบบ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License </a:t>
            </a:r>
            <a:b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94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ตัวอย่างซอฟต์แวร์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63686" y="2577077"/>
            <a:ext cx="10344005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Netsuite.com (http://www.netsuite.com)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ผู้ให้บริการซอฟต์แวร์ 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ERP, CRM, Inventory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E-Commerce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ซึ่งจะครอบคลุมกว่า 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Salesforce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เนื่องจากสามารถเชื่อมโยงกับระบบอื่นๆ ที่ทาง </a:t>
            </a:r>
            <a:r>
              <a:rPr lang="en-US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Netsuite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ให้บริการอยู่ได้อย่างครบวงจร เรียกได้ว่าสามารถทำงาน ได้เทียบเท่ากับระบบ 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ERP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ที่เป็นแบบติดตั้ง (</a:t>
            </a:r>
            <a:r>
              <a:rPr lang="en-US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Premise ERP) </a:t>
            </a:r>
            <a:r>
              <a:rPr lang="th-TH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แบบเดิมได้อย่างเต็มรูปแบบ</a:t>
            </a:r>
            <a:r>
              <a:rPr lang="th-TH" sz="5400" dirty="0">
                <a:solidFill>
                  <a:schemeClr val="tx1"/>
                </a:solidFill>
              </a:rPr>
              <a:t> </a:t>
            </a:r>
            <a:r>
              <a:rPr lang="th-TH" sz="4400" dirty="0">
                <a:solidFill>
                  <a:schemeClr val="tx1"/>
                </a:solidFill>
              </a:rPr>
              <a:t> 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09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ตัวอย่างซอฟต์แวร์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78062" y="2561303"/>
            <a:ext cx="9449645" cy="701355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ตัวอย่างหน้าจอซอฟต์แวร์ </a:t>
            </a:r>
            <a:r>
              <a:rPr lang="en-US" sz="2800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Netsuite</a:t>
            </a:r>
            <a:r>
              <a:rPr lang="en-US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CRM+                                            </a:t>
            </a:r>
            <a:r>
              <a:rPr lang="th-TH" sz="4400" dirty="0">
                <a:solidFill>
                  <a:schemeClr val="tx1"/>
                </a:solidFill>
              </a:rPr>
              <a:t> </a:t>
            </a:r>
            <a:r>
              <a:rPr lang="th-TH" dirty="0">
                <a:solidFill>
                  <a:schemeClr val="tx1"/>
                </a:solidFill>
              </a:rPr>
              <a:t> 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nlinesoft.co.th/FileSystem/image/jirapa_os/20110214/os_pic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349" y="3099558"/>
            <a:ext cx="8041080" cy="345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531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ตัวอย่างซอฟต์แวร์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9" y="2405176"/>
            <a:ext cx="10239030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จากภาพตัวอย่างข้างต้น จะเห็นได้ว่า รูปแบบหน้าตาซอฟต์แวร์แบบ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แทบจะไม่ต่างจากซอฟต์แวร์ แบบ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License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แต่อย่างใด ต่างกันเพียงแค่การเข้าใช้ต้องเชื่อมต่ออินเทอร์เน็ต เท่านั้น โดยการพิมพ์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URL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เพื่อเข้าสู่หน้า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Login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เพื่อเข้าสู่ระบบ โดยภายในระบบ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Netsuite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จะมีเมนูในการจัดการเมนูและการจำกัดสิทธิ์ ผู้เข้าใช้งาน เช่น พนักงานขาย พนักงานฝ่ายการตลาด ผู้จัดการ ผู้บริหาร เพื่อเห็นหน้าสรุปข้อมูลที่จัดแสดง อยู่ในรูปแบบ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Dashboard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หน้าแรกที่แตกต่างกันตามลักษณะการใช้งาน</a:t>
            </a:r>
            <a:endParaRPr lang="en-US" sz="32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dirty="0">
                <a:solidFill>
                  <a:schemeClr val="tx1"/>
                </a:solidFill>
              </a:rPr>
              <a:t> </a:t>
            </a:r>
            <a:r>
              <a:rPr lang="th-TH" sz="4000" dirty="0">
                <a:solidFill>
                  <a:schemeClr val="tx1"/>
                </a:solidFill>
              </a:rPr>
              <a:t>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87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ตัวอย่างซอฟต์แวร์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327667" y="2405176"/>
            <a:ext cx="4419990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จากภาพตัวอย่าง </a:t>
            </a:r>
          </a:p>
          <a:p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เป็นการแสดงหน้าจอ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Dashboard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ของพนักงาน ฝ่ายการตลาดที่ต้องการ เห็นข้อมูลที่แตกต่างจากฝ่ายขาย เช่น อาจจะต้อง การดูกำไรที่ได้จากการจัด แคมเปญทางการตลาดต่างๆ หรือดูยอดขาย เทียบกับ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KPI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ของตนเอง ว่าบรรลุแล้วหรือยัง เป็นต้น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</a:t>
            </a:r>
            <a:r>
              <a:rPr lang="th-TH" sz="4400" dirty="0">
                <a:solidFill>
                  <a:schemeClr val="tx1"/>
                </a:solidFill>
              </a:rPr>
              <a:t> </a:t>
            </a:r>
            <a:r>
              <a:rPr lang="th-TH" dirty="0">
                <a:solidFill>
                  <a:schemeClr val="tx1"/>
                </a:solidFill>
              </a:rPr>
              <a:t> 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onlinesoft.co.th/FileSystem/image/jirapa_os/20110214/os_pic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77077"/>
            <a:ext cx="6151273" cy="384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19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บทสรุป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53121" y="2612450"/>
            <a:ext cx="10425905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ในปัจจุบัน แนวคิด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ถูกนำไปใช้กับการเข้าใช้เว็บไซต์ทั้งในรูปแบบการให้บริการฟรี และแบบคิดค่าใช้จ่าย ตัวอย่างบริการฟรี อาทิเช่น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Hotmail,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Yahoomail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Facebook, Twitter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แต่หากมองถึง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ที่เป็นแบบคิดค่าใช้จ่าย เช่น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Netsuite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Salesforce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CRMonDemand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 ความคาดหวังของผู้ซื้อหรือผู้ใช้บริการย่อมแตกต่างกัน เพราะการใช้แอพพลิเคชั่นจำเป็นต้องพึ่งผู้ให้บริการแต่เพียงฝ่ายเดียว หากเกิดกรณีที่ระบบล่ม หรือซอฟต์แวร์ไม่สามารถเข้าใช้งานได้ ธุรกิจอาจจะเกิดผลกระทบได้ ดังนั้น ระบบแอปพลิเคชันจะต้องมีความเสถียรสูง ที่จะรองรับการใช้งานพร้อมกันทั่วโลก ผู้ใช้งานสามารถที่จะทำงานได้ตลอดเวลา 24 ชั่วโมง 7 วัน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800" dirty="0">
                <a:solidFill>
                  <a:schemeClr val="tx1"/>
                </a:solidFill>
              </a:rPr>
              <a:t> </a:t>
            </a:r>
            <a:r>
              <a:rPr lang="th-TH" sz="4000" dirty="0">
                <a:solidFill>
                  <a:schemeClr val="tx1"/>
                </a:solidFill>
              </a:rPr>
              <a:t>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71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8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บทสรุป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327667" y="2490601"/>
            <a:ext cx="10674277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การตัดสินใจซื้อซอฟต์แวร์ไม่ว่าจะเป็นซอฟต์แวร์แบบ </a:t>
            </a:r>
            <a:r>
              <a:rPr lang="en-US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License 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sz="2800" u="sng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จำเป็นต้องพิจารณาถึงข้อดีข้อเสีย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และลักษณะของธุรกิจว่าเหมาะสม กับประเภทไหนมากกว่ากัน โดยเฉพาะการลงทุนซอฟต์แวร์ประเภท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License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นั้นบริษัทไม่ได้ลงทุนแค่เฉพาะ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License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อย่างเดียว แต่เป็นการลงทุน ในด้านอื่นๆ อีกไม่ว่าจะเป็น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ค่าใช้จ่ายด้าน </a:t>
            </a:r>
            <a:r>
              <a:rPr lang="en-US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Hardware</a:t>
            </a:r>
            <a:r>
              <a:rPr lang="en-US" sz="28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ค่าจ้างทีมงาน </a:t>
            </a:r>
            <a:r>
              <a:rPr lang="en-US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28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ค่าดูแลรักษาระบบ ค่าเสื่อมของอุปกรณ์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ฯลฯ ซึ่งค่าใช้จ่ายทั้งหมดเหล่า นี้เมื่อนำมาวิเคราะห์ถึงความคุ้มค่าและความ ปลอดภัยแล้ว อาจจะมีค่าใช้จ่ายที่สูงมาก แต่หากธุรกิจจะหันมาใช้ซอฟต์แวร์ในลักษณะ </a:t>
            </a:r>
            <a:r>
              <a:rPr lang="en-US" sz="28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ก็อาจจะต้องพิจารณาถึงความเสถียร นโยบายในการแก้ปัญหาแบบทันท่วงที หรือแม้แต่การจ่ายเพิ่มเพื่อปรับแต่งซอฟต์แวร์ ฯลฯ เพื่อหาจุดคุ้มทุน มากที่สุดและส่งผลดีกับธุรกิจมากที่สุด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                               </a:t>
            </a:r>
            <a:r>
              <a:rPr lang="th-TH" sz="4400" dirty="0">
                <a:solidFill>
                  <a:schemeClr val="tx1"/>
                </a:solidFill>
              </a:rPr>
              <a:t> </a:t>
            </a:r>
            <a:r>
              <a:rPr lang="th-TH" dirty="0">
                <a:solidFill>
                  <a:schemeClr val="tx1"/>
                </a:solidFill>
              </a:rPr>
              <a:t> 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8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637873" y="2439701"/>
            <a:ext cx="9999801" cy="365629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  SaaS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มีลักษณะการทำงานภายใต้แนวคิด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เนื่องจากแนวคิด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Cloud Computing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เป็นการแบ่งปันการเข้าใช้ทรัพยากรต่าง ๆ ผ่านทางอินเทอร์เน็ตซึ่ง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ก็มีการทำงานที่คล้ายกันคือเป็น การเปิดสิทธิ์ให้ผู้ใช้งานจากทั่วโลกสามารถเข้าถึงทรัพยากร เช่น ซอฟต์แวร์ ฮาร์ดแวร์ ผ่านทางอินเทอร์เน็ต ได้โดยที่ผู้ใช้งานแทบไม่ต้องรู้เลยว่าซอฟต์แวร์ หรือฮาร์ดแวร์ที่ใช้อยู่นั้นถูกเก็บอยู่ที่ไหน ประมวลผลบน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หน้าตาเป็นอย่างไร หรือฐานข้อมูลถูกเก็บไว้ที่ไหนเพียงแค่ผู้ใช้เชื่อมต่ออินเตอร์เน็ต ก็สามารถ เข้าใช้ซอฟต์แวร์ได้ทันที เข้าถึงฐานข้อมูลเดิมที่เก็บข้อมูลที่สำคัญไว้ได้ทุกที่ทุกเวลา ดังนั้น ในอนาคตหาก เราต้องการจะทำงานในขณะที่อยู่นอกออฟฟิศหรือบนรถโดยสารก็สามารถทำ ได้อย่างไร้ขีดจำกัด เพียงแค่เชื่อมต่ออินเตอร์เน็ตได้เท่านั้น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28B5D-926A-4229-915D-8C51985B1F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134" y="5560155"/>
            <a:ext cx="1219540" cy="91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3.1 ความหมาย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4E5CC-0E95-4790-9E79-29807FE56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59" y="2439701"/>
            <a:ext cx="3898182" cy="39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3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85CBB8C-3A68-45F3-A2F6-945FF41ED0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66" t="5138" r="-1045" b="-5138"/>
          <a:stretch/>
        </p:blipFill>
        <p:spPr>
          <a:xfrm>
            <a:off x="4165296" y="2502889"/>
            <a:ext cx="5994617" cy="4837711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2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ลักษณะผู้ให้บริการซอฟต์แวร์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077436" y="2839845"/>
            <a:ext cx="9167428" cy="3689471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thaiDist"/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ผู้ให้บริการซอฟต์แวร์ประเภท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ทำหน้าที่เหมือนเป็น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Host Application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โดยเปิดสิทธิ์ให้ลูกค้า (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End User)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จากทั่วโลกเข้ามาแชร์ การใช้งานซอฟต์แวร์ และฮาร์ดแวร์ร่วมกันผ่านทางเว็บเบราเซอร์ โดยใช้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Password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เพื่อระบุความเป็นเจ้าของซอฟต์แวร์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เพื่อเข้าสู่ระบบในการใช้งานแต่ละครั้ง ซึ่งผู้ใช้งานสามารถเพิ่มข้อมูล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เข้าสู่ระบบและเรียกดูได้ในภายหลัง เมื่อการใช้งานเสร็จสิ้นก็แค่ทำการ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Log Out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ออกจากระบบ ระบบก็จะถูกปิดและรอการเรียกเข้าใช้ใหม่ในครั้งต่อไป</a:t>
            </a: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    ตัวอย่างของซอฟต์แวร์ประเภท </a:t>
            </a:r>
            <a:r>
              <a:rPr lang="en-US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ที่เป็นบริการฟรี เช่น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Web-based Email Service 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Hotmail, Gmail, Yahoo, Facebook, Twitter, eBay, Amazon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ที่มีการเก็บโปรแกรมและข้อมูล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ไว้ที่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Host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แล้วให้ผู้ใช้สามารถเรียกใช้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application </a:t>
            </a:r>
            <a:r>
              <a:rPr lang="th-TH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ผ่านทางเว็บได้ หรือตัวอย่างบริการซอฟต์แวร์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ที่คิดค่าบริการและได้รับความนิยม เช่น 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NetSuite, Salesforce, </a:t>
            </a:r>
            <a:r>
              <a:rPr lang="en-US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Thinkfree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Zimbra, </a:t>
            </a:r>
            <a:r>
              <a:rPr lang="en-US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Zoho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CRMOnDemand</a:t>
            </a:r>
            <a:r>
              <a:rPr lang="en-US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ที่คิดค่าบริการการเข้าใช้ซอฟต์แวร์ตามลักษณะการใช้งาน</a:t>
            </a:r>
            <a:br>
              <a:rPr lang="th-TH" sz="20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14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 </a:t>
            </a: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คุณสมบัติหลักของซอฟต์แวร์ </a:t>
            </a:r>
            <a:r>
              <a: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67960" y="2662551"/>
            <a:ext cx="9869713" cy="4563908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สามารถเข้าใช้ผ่านเว็บ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Browser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ผ่านอุปกรณ์ เช่น เครื่องคอมพิวเตอร์พีซี เครื่องคอมพิวเตอร์พกพา (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Laptop)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หรือโทรศัพท์มือถือ โดยไม่ต้องติดตั้งซอฟต์แวร์ที่เครื่องของผู้ใช้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ระบบหลักของ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จะถูกควบคุมจากผู้ให้บริการ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เอง โดยผู้ใช้บริการเพียงแค่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access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เข้ามาด้วย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Password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เพื่อระบุตัวตนเท่านั้น 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คิดค่าบริการตามจำนวนผู้ใช้งานและระยะเวลาที่ต้องการใช้งาน โดยจะไม่มีการเรียกเก็บค่าบริการช่วยเหลือ ค่าแก้ไขบั๊กของโปรแกรม การอัพเดทต่าง ๆ เพิ่มเติม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การปรับแต่งซอฟต์แวร์ตามลักษณะการใช้งานสามารถทำได้ผ่านโปรแกรม แต่หากผู้ใช้งานต้องการปรับแต่งคุณสมบัติพิเศษ อื่น ๆ เฉพาะเพิ่มเติม จำเป็นต้องว่าจ้างโปรแกรมเมอร์ที่มีความเชี่ยวชาญกับโครงสร้างของแอพลิเคชั่นนั้น ๆ ปรับแต่งให้</a:t>
            </a:r>
            <a:endParaRPr lang="en-US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มีลักษณะการใช้งานที่ง่าย มีคู่มือการใช้งานที่ละเอียดและมีหลายภาษา เพื่อรองรับผู้ใช้งานจากทั่วโลก </a:t>
            </a:r>
            <a:b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0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3.4 ประโยชน์ด้านผู้ให้บริการ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480456" y="2490649"/>
            <a:ext cx="11001830" cy="4160177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สามารถบริหารจัดการและควบคุมซอฟต์แวร์ได้อย่างมีประสิทธิภาพมากขึ้น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ลดปัญหาการก๊อบปี้ซอฟต์แวร์จากซีดีได้ 100% เพราะลูกค้าจ่ายเงินตามการใช้งานจริง และได้รับเพียง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Username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Password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ในการล็อคอินเพื่อเข้าใช้งานซอฟต์แวร์ผ่านทางอินเทอร์เน็ต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สามารถเรียนรู้พฤติกรรมการใช้ซอฟต์แวร์ของลูกค้าได้อย่างละเอียดและ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Real time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สามารถอัพเดท ปรับปรุงระบบซอฟต์แวร์ได้ง่าย เพราะสามารถทำที่ฝั่งผู้ให้บริการได้ทันที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ลดปัญหาการติดต่อสอบถามปัญหาการใช้งานของลูกค้าที่เกิดจากการติดตั้ง และการใช้อุปกรณ์ฮาร์ดแวร์ที่ไม่ถูกต้อง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ทำให้เกิดการผูกติดกับลูกค้าในระยะยาว เนื่องจากฐานข้อมูลที่สำคัญของลูกค้าถูกเก็บไว้ที่ฝั่งผู้ให้บริการ </a:t>
            </a:r>
            <a:b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 </a:t>
            </a:r>
            <a:b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6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3.5 ประโยชน์ด้านผู้ซื้อ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32126" y="3003745"/>
            <a:ext cx="10070367" cy="4019569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ลดต้นทุนในการซื้อซอฟต์แวร์ เพราะมีลักษณะการคิดค่าบริการแบบ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Pay-as-you-go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คือจ่ายตามระยะเวลาที่ใช้งานจริง ไม่ต้องจ่ายก้อนใหญ่ทีเดียว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ลดต้นทุนในการซื้อฮาร์ดแวร์ เช่น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Server, Hard disk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เพราะทั้งหมดนี้ผู้ให้บริการจะเป็นผู้รับผิดชอบ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ลดต้นทุนในการจ้างทีมงาน 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IT </a:t>
            </a: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ที่มีความเชี่ยวชาญเพื่อการติดตั้ง ดูแลรักษาระบบและแก้ปัญหาซึ่งจะตามมาด้วยค่าสวัสดิการต่าง 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ลดเวลาในการวางแผน ติดตั้ง และดูแลรักษาในระยะยาวเพียงแค่จ่ายค่าบริการ ผู้ซื้อสามารถใช้งานซอฟต์แวร์ที่ต้องการได้ทันที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สะดวกในการเข้าใช้ เพราะสามารถเข้าใช้ซอฟต์แวร์ได้ทุกที่ทุกเวลาผ่านเว็บเบราเซอร์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ไม่ต้องคอยอัพเดทโปรแกรมด้วยตัวเอง เพราะผู้ให้บริการจะเป็นผู้ดูแลให้ทั้งหมด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8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3.6 ข้อจำกัดด้านการใช้งาน</a:t>
            </a: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944" y="4271470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588169" y="2405176"/>
            <a:ext cx="10413776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ไม่สามารถเชื่อมต่อกับระบบอื่น ๆ ได้อย่างสมบูรณ์ เช่น หากองค์กรนั้น ๆ มีระบบภายในแต่เดิมที่ซับซ้อน หรือ หากองค์กรนั้น ๆ มีระบบ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อื่นที่ใช้อยู่ การให้ทุกระบบนั้นเชื่อมโยงกันได้อย่างสมบูรณ์เป็นไปได้ยาก เพราถูกพัฒนากันคนละแพลตฟอร์ม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การปรับแต่ง (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Customization)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ยังต้องอาศัยโปรแกรมเมอร์ในการปรับคุณสมบัติให้ตรงตามความต้องการของธุรกิจ ซึ่งอาจจะมีค่าใช้จ่าย เพิ่มเติมในส่วนนี้ เพราะบางองค์กรอาจจะมีกระบวนการดำเนินธุรกิจที่ซับซ้อน</a:t>
            </a:r>
            <a:r>
              <a:rPr lang="th-TH" sz="4800" dirty="0"/>
              <a:t> </a:t>
            </a:r>
            <a:r>
              <a:rPr lang="th-TH" sz="4000" dirty="0"/>
              <a:t>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81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0" name="รูปห้าเหลี่ยม 93"/>
          <p:cNvSpPr/>
          <p:nvPr/>
        </p:nvSpPr>
        <p:spPr>
          <a:xfrm>
            <a:off x="0" y="3106530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รูปห้าเหลี่ยม 93"/>
          <p:cNvSpPr/>
          <p:nvPr/>
        </p:nvSpPr>
        <p:spPr>
          <a:xfrm rot="10800000">
            <a:off x="11637674" y="3106529"/>
            <a:ext cx="1678062" cy="3449983"/>
          </a:xfrm>
          <a:prstGeom prst="homePlate">
            <a:avLst>
              <a:gd name="adj" fmla="val 43773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961" y="6579030"/>
            <a:ext cx="13322300" cy="888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1" name="ตัวเชื่อมต่อตรง 55"/>
          <p:cNvCxnSpPr/>
          <p:nvPr/>
        </p:nvCxnSpPr>
        <p:spPr>
          <a:xfrm>
            <a:off x="-6564" y="6567581"/>
            <a:ext cx="133223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2610854" y="6602069"/>
            <a:ext cx="10539662" cy="950955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หลักสูตรวิทยาการคอมพิวเตอร์  คณะวิทยาศาสตร์และเทคโนโลยี  มหาวิทยาลัยสวนดุสิต กรุงเทพฯ 10300</a:t>
            </a:r>
          </a:p>
          <a:p>
            <a:pPr lvl="0" algn="r"/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Computer Science Program : 295 Ratchasima Rd.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Suan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Dusit</a:t>
            </a:r>
            <a:r>
              <a: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University 10300 Thailand</a:t>
            </a:r>
          </a:p>
          <a:p>
            <a:pPr lvl="0" algn="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โทรศัพท์ : 02 244 5690-1  </a:t>
            </a:r>
            <a:r>
              <a:rPr lang="en-US" sz="18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 Site--&gt; http://comsci.sci.dusit.ac.th/</a:t>
            </a:r>
          </a:p>
        </p:txBody>
      </p:sp>
      <p:sp>
        <p:nvSpPr>
          <p:cNvPr id="32" name="Flowchart: Data 2"/>
          <p:cNvSpPr/>
          <p:nvPr/>
        </p:nvSpPr>
        <p:spPr>
          <a:xfrm>
            <a:off x="17442" y="-11803"/>
            <a:ext cx="8951764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3" name="Flowchart: Data 2"/>
          <p:cNvSpPr/>
          <p:nvPr/>
        </p:nvSpPr>
        <p:spPr>
          <a:xfrm>
            <a:off x="237017" y="127000"/>
            <a:ext cx="10061636" cy="1628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Rounded Rectangle 95"/>
          <p:cNvSpPr/>
          <p:nvPr/>
        </p:nvSpPr>
        <p:spPr>
          <a:xfrm>
            <a:off x="5981706" y="232923"/>
            <a:ext cx="7288879" cy="1289713"/>
          </a:xfrm>
          <a:prstGeom prst="roundRect">
            <a:avLst>
              <a:gd name="adj" fmla="val 11577"/>
            </a:avLst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Flowchart: Data 2"/>
          <p:cNvSpPr/>
          <p:nvPr/>
        </p:nvSpPr>
        <p:spPr>
          <a:xfrm rot="10800000">
            <a:off x="5981705" y="-3"/>
            <a:ext cx="7340593" cy="175556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7 w 10007"/>
              <a:gd name="connsiteY0" fmla="*/ 10000 h 10000"/>
              <a:gd name="connsiteX1" fmla="*/ 0 w 10007"/>
              <a:gd name="connsiteY1" fmla="*/ 98 h 10000"/>
              <a:gd name="connsiteX2" fmla="*/ 10007 w 10007"/>
              <a:gd name="connsiteY2" fmla="*/ 0 h 10000"/>
              <a:gd name="connsiteX3" fmla="*/ 8007 w 10007"/>
              <a:gd name="connsiteY3" fmla="*/ 10000 h 10000"/>
              <a:gd name="connsiteX4" fmla="*/ 7 w 10007"/>
              <a:gd name="connsiteY4" fmla="*/ 10000 h 10000"/>
              <a:gd name="connsiteX0" fmla="*/ 1 w 10001"/>
              <a:gd name="connsiteY0" fmla="*/ 10073 h 10073"/>
              <a:gd name="connsiteX1" fmla="*/ 17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 w 10001"/>
              <a:gd name="connsiteY0" fmla="*/ 10073 h 10073"/>
              <a:gd name="connsiteX1" fmla="*/ 6 w 10001"/>
              <a:gd name="connsiteY1" fmla="*/ 0 h 10073"/>
              <a:gd name="connsiteX2" fmla="*/ 10001 w 10001"/>
              <a:gd name="connsiteY2" fmla="*/ 73 h 10073"/>
              <a:gd name="connsiteX3" fmla="*/ 8001 w 10001"/>
              <a:gd name="connsiteY3" fmla="*/ 10073 h 10073"/>
              <a:gd name="connsiteX4" fmla="*/ 1 w 10001"/>
              <a:gd name="connsiteY4" fmla="*/ 10073 h 10073"/>
              <a:gd name="connsiteX0" fmla="*/ 18 w 10018"/>
              <a:gd name="connsiteY0" fmla="*/ 10000 h 10000"/>
              <a:gd name="connsiteX1" fmla="*/ 0 w 10018"/>
              <a:gd name="connsiteY1" fmla="*/ 155 h 10000"/>
              <a:gd name="connsiteX2" fmla="*/ 10018 w 10018"/>
              <a:gd name="connsiteY2" fmla="*/ 0 h 10000"/>
              <a:gd name="connsiteX3" fmla="*/ 8018 w 10018"/>
              <a:gd name="connsiteY3" fmla="*/ 10000 h 10000"/>
              <a:gd name="connsiteX4" fmla="*/ 18 w 10018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1 w 10001"/>
              <a:gd name="connsiteY0" fmla="*/ 10000 h 10000"/>
              <a:gd name="connsiteX1" fmla="*/ 6 w 10001"/>
              <a:gd name="connsiteY1" fmla="*/ 41 h 10000"/>
              <a:gd name="connsiteX2" fmla="*/ 10001 w 10001"/>
              <a:gd name="connsiteY2" fmla="*/ 0 h 10000"/>
              <a:gd name="connsiteX3" fmla="*/ 8001 w 10001"/>
              <a:gd name="connsiteY3" fmla="*/ 10000 h 10000"/>
              <a:gd name="connsiteX4" fmla="*/ 1 w 10001"/>
              <a:gd name="connsiteY4" fmla="*/ 10000 h 10000"/>
              <a:gd name="connsiteX0" fmla="*/ 6 w 10006"/>
              <a:gd name="connsiteY0" fmla="*/ 10073 h 10073"/>
              <a:gd name="connsiteX1" fmla="*/ 0 w 10006"/>
              <a:gd name="connsiteY1" fmla="*/ 0 h 10073"/>
              <a:gd name="connsiteX2" fmla="*/ 10006 w 10006"/>
              <a:gd name="connsiteY2" fmla="*/ 73 h 10073"/>
              <a:gd name="connsiteX3" fmla="*/ 8006 w 10006"/>
              <a:gd name="connsiteY3" fmla="*/ 10073 h 10073"/>
              <a:gd name="connsiteX4" fmla="*/ 6 w 10006"/>
              <a:gd name="connsiteY4" fmla="*/ 10073 h 10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6" h="10073">
                <a:moveTo>
                  <a:pt x="6" y="10073"/>
                </a:moveTo>
                <a:cubicBezTo>
                  <a:pt x="4" y="6772"/>
                  <a:pt x="2" y="3301"/>
                  <a:pt x="0" y="0"/>
                </a:cubicBezTo>
                <a:lnTo>
                  <a:pt x="10006" y="73"/>
                </a:lnTo>
                <a:lnTo>
                  <a:pt x="8006" y="10073"/>
                </a:lnTo>
                <a:lnTo>
                  <a:pt x="6" y="1007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745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มนมุมสี่เหลี่ยมผืนผ้าด้านทแยงมุม 14"/>
          <p:cNvSpPr/>
          <p:nvPr/>
        </p:nvSpPr>
        <p:spPr>
          <a:xfrm>
            <a:off x="85682" y="127000"/>
            <a:ext cx="1731244" cy="145621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val 39573"/>
              <a:gd name="f8" fmla="abs f3"/>
              <a:gd name="f9" fmla="abs f4"/>
              <a:gd name="f10" fmla="abs f5"/>
              <a:gd name="f11" fmla="?: f8 f3 1"/>
              <a:gd name="f12" fmla="?: f9 f4 1"/>
              <a:gd name="f13" fmla="?: f10 f5 1"/>
              <a:gd name="f14" fmla="*/ f11 1 21600"/>
              <a:gd name="f15" fmla="*/ f12 1 21600"/>
              <a:gd name="f16" fmla="*/ 21600 f11 1"/>
              <a:gd name="f17" fmla="*/ 21600 f12 1"/>
              <a:gd name="f18" fmla="min f15 f14"/>
              <a:gd name="f19" fmla="*/ f16 1 f13"/>
              <a:gd name="f20" fmla="*/ f17 1 f13"/>
              <a:gd name="f21" fmla="val f19"/>
              <a:gd name="f22" fmla="val f20"/>
              <a:gd name="f23" fmla="*/ f6 f18 1"/>
              <a:gd name="f24" fmla="+- f22 0 f6"/>
              <a:gd name="f25" fmla="+- f21 0 f6"/>
              <a:gd name="f26" fmla="*/ f21 f18 1"/>
              <a:gd name="f27" fmla="*/ f22 f18 1"/>
              <a:gd name="f28" fmla="min f25 f24"/>
              <a:gd name="f29" fmla="*/ f28 f7 1"/>
              <a:gd name="f30" fmla="*/ f28 f6 1"/>
              <a:gd name="f31" fmla="*/ f29 1 100000"/>
              <a:gd name="f32" fmla="*/ f30 1 100000"/>
              <a:gd name="f33" fmla="+- f22 0 f31"/>
              <a:gd name="f34" fmla="+- f21 0 f32"/>
              <a:gd name="f35" fmla="*/ f31 29289 1"/>
              <a:gd name="f36" fmla="*/ f32 29289 1"/>
              <a:gd name="f37" fmla="*/ f31 f18 1"/>
              <a:gd name="f38" fmla="*/ f32 f18 1"/>
              <a:gd name="f39" fmla="*/ f35 1 100000"/>
              <a:gd name="f40" fmla="*/ f36 1 100000"/>
              <a:gd name="f41" fmla="*/ f34 f18 1"/>
              <a:gd name="f42" fmla="*/ f33 f18 1"/>
              <a:gd name="f43" fmla="+- f39 0 f40"/>
              <a:gd name="f44" fmla="?: f43 f39 f40"/>
              <a:gd name="f45" fmla="+- f21 0 f44"/>
              <a:gd name="f46" fmla="+- f22 0 f44"/>
              <a:gd name="f47" fmla="*/ f44 f18 1"/>
              <a:gd name="f48" fmla="*/ f45 f18 1"/>
              <a:gd name="f49" fmla="*/ f46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47" r="f48" b="f49"/>
            <a:pathLst>
              <a:path>
                <a:moveTo>
                  <a:pt x="f37" y="f23"/>
                </a:moveTo>
                <a:lnTo>
                  <a:pt x="f41" y="f23"/>
                </a:lnTo>
                <a:arcTo wR="f38" hR="f38" stAng="f2" swAng="f1"/>
                <a:lnTo>
                  <a:pt x="f26" y="f42"/>
                </a:lnTo>
                <a:arcTo wR="f37" hR="f37" stAng="f6" swAng="f1"/>
                <a:lnTo>
                  <a:pt x="f38" y="f27"/>
                </a:lnTo>
                <a:arcTo wR="f38" hR="f38" stAng="f1" swAng="f1"/>
                <a:lnTo>
                  <a:pt x="f23" y="f37"/>
                </a:lnTo>
                <a:arcTo wR="f37" hR="f37" stAng="f0" swAng="f1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  <a:effectLst/>
        </p:spPr>
        <p:txBody>
          <a:bodyPr vert="horz" wrap="square" lIns="118799" tIns="59399" rIns="118799" bIns="59399" anchor="ctr" anchorCtr="0" compatLnSpc="1"/>
          <a:lstStyle/>
          <a:p>
            <a:pPr algn="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3100" b="1">
              <a:solidFill>
                <a:srgbClr val="FFFF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94565" y="-35871"/>
            <a:ext cx="6330696" cy="2612948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การให้บริการซอฟต์แวร์</a:t>
            </a:r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5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Software as a service(SaaS)</a:t>
            </a:r>
          </a:p>
          <a:p>
            <a:pPr algn="r"/>
            <a:endParaRPr lang="en-US" sz="5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45" y="6605847"/>
            <a:ext cx="2717444" cy="85106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" y="4215741"/>
            <a:ext cx="1219539" cy="1217009"/>
          </a:xfrm>
          <a:prstGeom prst="rect">
            <a:avLst/>
          </a:prstGeom>
        </p:spPr>
      </p:pic>
      <p:sp>
        <p:nvSpPr>
          <p:cNvPr id="4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2695697" y="6736251"/>
            <a:ext cx="3404313" cy="50460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2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ผู้ช่วยศาสตราจารย์จุฑาวุฒิ จันทรมาลี</a:t>
            </a:r>
          </a:p>
        </p:txBody>
      </p:sp>
      <p:sp>
        <p:nvSpPr>
          <p:cNvPr id="45" name="สี่เหลี่ยมผืนผ้า 13">
            <a:extLst>
              <a:ext uri="{FF2B5EF4-FFF2-40B4-BE49-F238E27FC236}">
                <a16:creationId xmlns:a16="http://schemas.microsoft.com/office/drawing/2014/main" id="{16DAD003-5AE3-45B6-A284-D6DB54B10C2E}"/>
              </a:ext>
            </a:extLst>
          </p:cNvPr>
          <p:cNvSpPr/>
          <p:nvPr/>
        </p:nvSpPr>
        <p:spPr>
          <a:xfrm>
            <a:off x="11195" y="1616764"/>
            <a:ext cx="13226449" cy="8004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id="{868A77C1-A182-412B-9005-1CE4FA138C12}"/>
              </a:ext>
            </a:extLst>
          </p:cNvPr>
          <p:cNvSpPr txBox="1"/>
          <p:nvPr/>
        </p:nvSpPr>
        <p:spPr>
          <a:xfrm>
            <a:off x="-6564" y="1608109"/>
            <a:ext cx="13287077" cy="797067"/>
          </a:xfrm>
          <a:prstGeom prst="rect">
            <a:avLst/>
          </a:prstGeom>
          <a:solidFill>
            <a:srgbClr val="92D050"/>
          </a:solidFill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3.</a:t>
            </a:r>
            <a:r>
              <a:rPr lang="en-US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7 </a:t>
            </a:r>
            <a:r>
              <a:rPr lang="th-TH" sz="4400" b="1" dirty="0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ตัวอย่างซอฟต์แวร์ </a:t>
            </a:r>
            <a:r>
              <a:rPr lang="en-US" sz="4400" b="1" dirty="0" err="1">
                <a:latin typeface="TH SarabunPSK" panose="020B0500040200020003" pitchFamily="34" charset="-34"/>
                <a:ea typeface="AngsanaUPC" charset="0"/>
                <a:cs typeface="TH SarabunPSK" panose="020B0500040200020003" pitchFamily="34" charset="-34"/>
              </a:rPr>
              <a:t>SaaS</a:t>
            </a:r>
            <a:endParaRPr lang="th-TH" sz="4400" b="1" dirty="0">
              <a:latin typeface="TH SarabunPSK" panose="020B0500040200020003" pitchFamily="34" charset="-34"/>
              <a:ea typeface="AngsanaUPC" charset="0"/>
              <a:cs typeface="TH SarabunPSK" panose="020B0500040200020003" pitchFamily="34" charset="-34"/>
            </a:endParaRPr>
          </a:p>
        </p:txBody>
      </p:sp>
      <p:pic>
        <p:nvPicPr>
          <p:cNvPr id="48" name="รูปภาพ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97" y="4215741"/>
            <a:ext cx="1219539" cy="1217009"/>
          </a:xfrm>
          <a:prstGeom prst="rect">
            <a:avLst/>
          </a:prstGeom>
        </p:spPr>
      </p:pic>
      <p:sp>
        <p:nvSpPr>
          <p:cNvPr id="49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458592" y="2593784"/>
            <a:ext cx="10331654" cy="4245650"/>
          </a:xfrm>
          <a:prstGeom prst="roundRect">
            <a:avLst>
              <a:gd name="adj" fmla="val 16667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Salesforce.com (http://www.salesforce.com/)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คือผู้ให้บริการซอฟต์แวร์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ก่อตั้งขึ้นในปี 1999 โดยผู้บริหารของ หลายปีที่ผ่านมา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Salesforce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เติบโตขึ้นอย่างรวดเร็ว จนปัจจุบันมีลูกค้าที่เป็นสมาชิกกว่า 77,300 รายทั่วโลก และในปี 2010 ได้รับการคัดเลือก ให้เป็นอันดับหนึ่งด้านผู้ให้บริการซอฟต์แวร์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สำหรับองค์กรขนาดเล็ก ขนาดกลาง และขนาดใหญ่ จากนิตยสาร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CRM (http://www.destinationcrm.com/Articles/ReadArticle.aspx?ArticleID=68708)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ที่น่าสนใจได้แก่ 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Sales Cloud, CRM Cloud, Chatter, Force.com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ซึ่งมีจุดเด่นที่แตกต่างกันออกไป แต่ทั้งหมดเป็นบริการประเภท </a:t>
            </a:r>
            <a:r>
              <a:rPr lang="en-US" sz="3200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SaaS</a:t>
            </a:r>
            <a:r>
              <a:rPr lang="en-US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เหมือนกัน</a:t>
            </a:r>
            <a:r>
              <a:rPr lang="th-TH" sz="4800" dirty="0"/>
              <a:t> </a:t>
            </a:r>
            <a:r>
              <a:rPr lang="th-TH" sz="4000" dirty="0"/>
              <a:t> </a:t>
            </a:r>
            <a: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br>
              <a:rPr lang="th-TH" sz="24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24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0" name="สี่เหลี่ยมผืนผ้ามุมมน 38">
            <a:hlinkClick r:id="" action="ppaction://noaction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7162C174-0A2F-4A92-A5AD-F01758361BFD}"/>
              </a:ext>
            </a:extLst>
          </p:cNvPr>
          <p:cNvSpPr/>
          <p:nvPr/>
        </p:nvSpPr>
        <p:spPr>
          <a:xfrm>
            <a:off x="1794349" y="214887"/>
            <a:ext cx="1839500" cy="1083982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r>
              <a:rPr lang="th-TH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บทที่ </a:t>
            </a:r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endParaRPr lang="th-TH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9" name="Picture 5" descr="à¸à¸¥à¸à¸²à¸£à¸à¹à¸à¸«à¸²à¸£à¸¹à¸à¸ à¸²à¸à¸ªà¸³à¸«à¸£à¸±à¸ Cloud Compu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9" y="303273"/>
            <a:ext cx="1339119" cy="111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74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2611</Words>
  <Application>Microsoft Office PowerPoint</Application>
  <PresentationFormat>Custom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Arial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Chantharamalee Atiwitch (chantati)</cp:lastModifiedBy>
  <cp:revision>697</cp:revision>
  <dcterms:created xsi:type="dcterms:W3CDTF">2017-09-19T00:56:44Z</dcterms:created>
  <dcterms:modified xsi:type="dcterms:W3CDTF">2021-07-06T06:37:28Z</dcterms:modified>
</cp:coreProperties>
</file>